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2ad1602cd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2ad1602c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22ad1602cd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22ad1602cd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2ad1602cd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2ad1602cd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22ad1602cd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22ad1602cd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22ad1602cd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22ad1602cd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79d75db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79d75db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22ad1602c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22ad1602c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2ad1602c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2ad1602c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2679d75db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2679d75db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2ad1602c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2ad1602c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2ad1602cd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2ad1602c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2ad1602c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2ad1602c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2ad1602cd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2ad1602c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2.png"/><Relationship Id="rId6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86350" y="2571750"/>
            <a:ext cx="8571300" cy="8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RateMyClass Application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8049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Team 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Tony Yang, Jason Bernal, and Jacob Smith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675" y="509150"/>
            <a:ext cx="8016651" cy="181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D85C6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>
                <a:solidFill>
                  <a:srgbClr val="00FF00"/>
                </a:solidFill>
              </a:rPr>
              <a:t>Display Review</a:t>
            </a:r>
            <a:endParaRPr b="1" sz="3020">
              <a:solidFill>
                <a:srgbClr val="00FF00"/>
              </a:solidFill>
            </a:endParaRPr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8" cy="3399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>
                <a:solidFill>
                  <a:srgbClr val="CC0000"/>
                </a:solidFill>
              </a:rPr>
              <a:t>Users Table</a:t>
            </a:r>
            <a:endParaRPr b="1" sz="3020">
              <a:solidFill>
                <a:srgbClr val="CC0000"/>
              </a:solidFill>
            </a:endParaRPr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0" cy="776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UML Database Diagram</a:t>
            </a:r>
            <a:endParaRPr>
              <a:solidFill>
                <a:srgbClr val="0000FF"/>
              </a:solidFill>
            </a:endParaRPr>
          </a:p>
        </p:txBody>
      </p:sp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9925" y="1017725"/>
            <a:ext cx="512415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D85C6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>
                <a:solidFill>
                  <a:srgbClr val="00FF00"/>
                </a:solidFill>
              </a:rPr>
              <a:t>Challenges and Lessons</a:t>
            </a:r>
            <a:endParaRPr b="1" sz="3020">
              <a:solidFill>
                <a:srgbClr val="00FF00"/>
              </a:solidFill>
            </a:endParaRPr>
          </a:p>
        </p:txBody>
      </p:sp>
      <p:sp>
        <p:nvSpPr>
          <p:cNvPr id="138" name="Google Shape;138;p25"/>
          <p:cNvSpPr txBox="1"/>
          <p:nvPr/>
        </p:nvSpPr>
        <p:spPr>
          <a:xfrm>
            <a:off x="559125" y="1203475"/>
            <a:ext cx="80136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●"/>
            </a:pPr>
            <a:r>
              <a:rPr b="1" lang="en" sz="2100">
                <a:solidFill>
                  <a:srgbClr val="00FF00"/>
                </a:solidFill>
              </a:rPr>
              <a:t>Design may not be correct first try</a:t>
            </a:r>
            <a:endParaRPr b="1" sz="2100">
              <a:solidFill>
                <a:srgbClr val="00FF00"/>
              </a:solidFill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○"/>
            </a:pPr>
            <a:r>
              <a:rPr b="1" lang="en" sz="2100">
                <a:solidFill>
                  <a:srgbClr val="00FF00"/>
                </a:solidFill>
              </a:rPr>
              <a:t>Scrap old code and redo</a:t>
            </a:r>
            <a:endParaRPr b="1" sz="2100">
              <a:solidFill>
                <a:srgbClr val="00FF00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●"/>
            </a:pPr>
            <a:r>
              <a:rPr b="1" lang="en" sz="2100">
                <a:solidFill>
                  <a:srgbClr val="00FF00"/>
                </a:solidFill>
              </a:rPr>
              <a:t>New Language and framework to learn</a:t>
            </a:r>
            <a:endParaRPr b="1" sz="2100">
              <a:solidFill>
                <a:srgbClr val="00FF00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●"/>
            </a:pPr>
            <a:r>
              <a:rPr b="1" lang="en" sz="2100">
                <a:solidFill>
                  <a:srgbClr val="00FF00"/>
                </a:solidFill>
              </a:rPr>
              <a:t>Satisfying new behavior design test case may cause others to fail</a:t>
            </a:r>
            <a:endParaRPr b="1" sz="2100">
              <a:solidFill>
                <a:srgbClr val="00FF00"/>
              </a:solidFill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○"/>
            </a:pPr>
            <a:r>
              <a:rPr b="1" lang="en" sz="2100">
                <a:solidFill>
                  <a:srgbClr val="00FF00"/>
                </a:solidFill>
              </a:rPr>
              <a:t>Certain routing and layout may cause other tests to fail</a:t>
            </a:r>
            <a:endParaRPr b="1" sz="2100">
              <a:solidFill>
                <a:srgbClr val="00FF00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●"/>
            </a:pPr>
            <a:r>
              <a:rPr b="1" lang="en" sz="2100">
                <a:solidFill>
                  <a:srgbClr val="00FF00"/>
                </a:solidFill>
              </a:rPr>
              <a:t>May not run to schedule and/or complete all tasks on time</a:t>
            </a:r>
            <a:endParaRPr b="1" sz="2100">
              <a:solidFill>
                <a:srgbClr val="00FF00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●"/>
            </a:pPr>
            <a:r>
              <a:rPr b="1" lang="en" sz="2100">
                <a:solidFill>
                  <a:srgbClr val="00FF00"/>
                </a:solidFill>
              </a:rPr>
              <a:t>May run over budget</a:t>
            </a:r>
            <a:endParaRPr b="1" sz="2100">
              <a:solidFill>
                <a:srgbClr val="00FF00"/>
              </a:solidFill>
            </a:endParaRPr>
          </a:p>
        </p:txBody>
      </p:sp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320185">
            <a:off x="6727303" y="321950"/>
            <a:ext cx="1543349" cy="1543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5"/>
          <p:cNvPicPr preferRelativeResize="0"/>
          <p:nvPr/>
        </p:nvPicPr>
        <p:blipFill rotWithShape="1">
          <a:blip r:embed="rId4">
            <a:alphaModFix/>
          </a:blip>
          <a:srcRect b="2774" l="21616" r="21559" t="4435"/>
          <a:stretch/>
        </p:blipFill>
        <p:spPr>
          <a:xfrm>
            <a:off x="5535264" y="3869775"/>
            <a:ext cx="1439435" cy="116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363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300">
                <a:solidFill>
                  <a:srgbClr val="FFFFFF"/>
                </a:solidFill>
              </a:rPr>
              <a:t>Thanks For Watching!</a:t>
            </a:r>
            <a:endParaRPr b="1" sz="5300">
              <a:solidFill>
                <a:srgbClr val="FFFFFF"/>
              </a:solidFill>
            </a:endParaRPr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675" y="1967875"/>
            <a:ext cx="8016651" cy="1811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 txBox="1"/>
          <p:nvPr>
            <p:ph idx="4294967295" type="subTitle"/>
          </p:nvPr>
        </p:nvSpPr>
        <p:spPr>
          <a:xfrm>
            <a:off x="311700" y="38049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rgbClr val="FF0000"/>
                </a:solidFill>
              </a:rPr>
              <a:t>Team 4</a:t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rgbClr val="FF0000"/>
                </a:solidFill>
              </a:rPr>
              <a:t>Tony Yang, Jason Bernal, and Jacob Smith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>
                <a:solidFill>
                  <a:srgbClr val="0000FF"/>
                </a:solidFill>
              </a:rPr>
              <a:t>Purpose</a:t>
            </a:r>
            <a:endParaRPr b="1" sz="3020">
              <a:solidFill>
                <a:srgbClr val="0000FF"/>
              </a:solidFill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" sz="2300"/>
              <a:t>Want to allow students to compare courses based on:</a:t>
            </a:r>
            <a:endParaRPr b="1" sz="23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b="1" lang="en" sz="1900"/>
              <a:t>Difficulty</a:t>
            </a:r>
            <a:endParaRPr b="1"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b="1" lang="en" sz="1900"/>
              <a:t>Time consumption</a:t>
            </a:r>
            <a:endParaRPr b="1" sz="1900"/>
          </a:p>
          <a:p>
            <a:pPr indent="-349250" lvl="2" marL="1371600" rtl="0" algn="l">
              <a:spcBef>
                <a:spcPts val="0"/>
              </a:spcBef>
              <a:spcAft>
                <a:spcPts val="0"/>
              </a:spcAft>
              <a:buSzPts val="1900"/>
              <a:buChar char="■"/>
            </a:pPr>
            <a:r>
              <a:rPr b="1" lang="en" sz="1900"/>
              <a:t>Doing Homework</a:t>
            </a:r>
            <a:endParaRPr b="1" sz="1900"/>
          </a:p>
          <a:p>
            <a:pPr indent="-349250" lvl="2" marL="1371600" rtl="0" algn="l">
              <a:spcBef>
                <a:spcPts val="0"/>
              </a:spcBef>
              <a:spcAft>
                <a:spcPts val="0"/>
              </a:spcAft>
              <a:buSzPts val="1900"/>
              <a:buChar char="■"/>
            </a:pPr>
            <a:r>
              <a:rPr b="1" lang="en" sz="1900"/>
              <a:t>Studying</a:t>
            </a:r>
            <a:endParaRPr b="1"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b="1" lang="en" sz="1900"/>
              <a:t>Overall general </a:t>
            </a:r>
            <a:r>
              <a:rPr b="1" lang="en" sz="1900"/>
              <a:t>comments</a:t>
            </a:r>
            <a:endParaRPr b="1" sz="1900"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24761" r="21539" t="7527"/>
          <a:stretch/>
        </p:blipFill>
        <p:spPr>
          <a:xfrm rot="1800109">
            <a:off x="6967901" y="2543384"/>
            <a:ext cx="1846201" cy="2120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4">
            <a:alphaModFix/>
          </a:blip>
          <a:srcRect b="0" l="10664" r="19312" t="0"/>
          <a:stretch/>
        </p:blipFill>
        <p:spPr>
          <a:xfrm rot="-1716628">
            <a:off x="292984" y="3413455"/>
            <a:ext cx="1243110" cy="1355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679150"/>
            <a:ext cx="1785200" cy="178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32463" y="3369626"/>
            <a:ext cx="2091786" cy="167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D85C6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>
                <a:solidFill>
                  <a:srgbClr val="00FF00"/>
                </a:solidFill>
              </a:rPr>
              <a:t>Purpose - Continued</a:t>
            </a:r>
            <a:endParaRPr b="1" sz="3020">
              <a:solidFill>
                <a:srgbClr val="00FF00"/>
              </a:solidFill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300"/>
              <a:buChar char="●"/>
            </a:pPr>
            <a:r>
              <a:rPr b="1" lang="en" sz="2300">
                <a:solidFill>
                  <a:srgbClr val="CC0000"/>
                </a:solidFill>
              </a:rPr>
              <a:t>Foster Discussion</a:t>
            </a:r>
            <a:endParaRPr b="1" sz="2300">
              <a:solidFill>
                <a:srgbClr val="CC0000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900"/>
              <a:buChar char="○"/>
            </a:pPr>
            <a:r>
              <a:rPr b="1" lang="en" sz="1900">
                <a:solidFill>
                  <a:srgbClr val="CC0000"/>
                </a:solidFill>
              </a:rPr>
              <a:t>Allow other students to comment on reviews</a:t>
            </a:r>
            <a:endParaRPr b="1" sz="1900">
              <a:solidFill>
                <a:srgbClr val="CC0000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900"/>
              <a:buChar char="○"/>
            </a:pPr>
            <a:r>
              <a:rPr b="1" lang="en" sz="1900">
                <a:solidFill>
                  <a:srgbClr val="CC0000"/>
                </a:solidFill>
              </a:rPr>
              <a:t>Allow professors to comment on reviews to provide their input</a:t>
            </a:r>
            <a:endParaRPr b="1" sz="1900">
              <a:solidFill>
                <a:srgbClr val="CC0000"/>
              </a:solidFill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0663" y="2321553"/>
            <a:ext cx="2602675" cy="260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>
                <a:solidFill>
                  <a:srgbClr val="CC0000"/>
                </a:solidFill>
              </a:rPr>
              <a:t>Purpose - Continued</a:t>
            </a:r>
            <a:endParaRPr b="1" sz="3020">
              <a:solidFill>
                <a:srgbClr val="CC0000"/>
              </a:solidFill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300"/>
              <a:buChar char="●"/>
            </a:pPr>
            <a:r>
              <a:rPr b="1" lang="en" sz="2300">
                <a:solidFill>
                  <a:srgbClr val="6AA84F"/>
                </a:solidFill>
              </a:rPr>
              <a:t>Highlight/Pin Reviews</a:t>
            </a:r>
            <a:endParaRPr b="1" sz="2300">
              <a:solidFill>
                <a:srgbClr val="6AA84F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900"/>
              <a:buChar char="○"/>
            </a:pPr>
            <a:r>
              <a:rPr b="1" lang="en" sz="1900">
                <a:solidFill>
                  <a:srgbClr val="6AA84F"/>
                </a:solidFill>
              </a:rPr>
              <a:t>Professors can highlight/pin important reviews they deem important</a:t>
            </a:r>
            <a:endParaRPr b="1" sz="1900">
              <a:solidFill>
                <a:srgbClr val="6AA84F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b="4306" l="24229" r="25397" t="0"/>
          <a:stretch/>
        </p:blipFill>
        <p:spPr>
          <a:xfrm rot="1083780">
            <a:off x="5571575" y="2521712"/>
            <a:ext cx="813051" cy="113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 rotWithShape="1">
          <a:blip r:embed="rId4">
            <a:alphaModFix/>
          </a:blip>
          <a:srcRect b="0" l="13678" r="13371" t="0"/>
          <a:stretch/>
        </p:blipFill>
        <p:spPr>
          <a:xfrm rot="-597559">
            <a:off x="2228900" y="2515851"/>
            <a:ext cx="2213900" cy="211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Three Types of Users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242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</a:rPr>
              <a:t>Administrator</a:t>
            </a:r>
            <a:endParaRPr b="1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274E13"/>
              </a:buClr>
              <a:buSzPts val="1400"/>
              <a:buChar char="●"/>
            </a:pPr>
            <a:r>
              <a:rPr b="1" lang="en">
                <a:solidFill>
                  <a:srgbClr val="274E13"/>
                </a:solidFill>
              </a:rPr>
              <a:t>Can </a:t>
            </a:r>
            <a:endParaRPr b="1">
              <a:solidFill>
                <a:srgbClr val="274E13"/>
              </a:solidFill>
            </a:endParaRPr>
          </a:p>
          <a:p>
            <a:pPr indent="-311665" lvl="1" marL="914400" rtl="0" algn="l"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308"/>
              <a:buChar char="○"/>
            </a:pPr>
            <a:r>
              <a:rPr lang="en" sz="1308">
                <a:solidFill>
                  <a:srgbClr val="274E13"/>
                </a:solidFill>
              </a:rPr>
              <a:t>Delete reviews, users, and comments</a:t>
            </a:r>
            <a:endParaRPr sz="1308">
              <a:solidFill>
                <a:srgbClr val="274E1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400"/>
              <a:buChar char="●"/>
            </a:pPr>
            <a:r>
              <a:rPr b="1" lang="en">
                <a:solidFill>
                  <a:srgbClr val="CC0000"/>
                </a:solidFill>
              </a:rPr>
              <a:t>Can’t </a:t>
            </a:r>
            <a:endParaRPr b="1">
              <a:solidFill>
                <a:srgbClr val="CC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300"/>
              <a:buChar char="○"/>
            </a:pPr>
            <a:r>
              <a:rPr lang="en" sz="1300">
                <a:solidFill>
                  <a:srgbClr val="CC0000"/>
                </a:solidFill>
              </a:rPr>
              <a:t>Edit review or comment</a:t>
            </a:r>
            <a:endParaRPr sz="1300">
              <a:solidFill>
                <a:srgbClr val="CC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300"/>
              <a:buChar char="○"/>
            </a:pPr>
            <a:r>
              <a:rPr lang="en" sz="1300">
                <a:solidFill>
                  <a:srgbClr val="CC0000"/>
                </a:solidFill>
              </a:rPr>
              <a:t>Create reviews or comments </a:t>
            </a:r>
            <a:endParaRPr sz="1300">
              <a:solidFill>
                <a:srgbClr val="CC0000"/>
              </a:solidFill>
            </a:endParaRPr>
          </a:p>
        </p:txBody>
      </p:sp>
      <p:sp>
        <p:nvSpPr>
          <p:cNvPr id="88" name="Google Shape;88;p17"/>
          <p:cNvSpPr txBox="1"/>
          <p:nvPr>
            <p:ph idx="2" type="body"/>
          </p:nvPr>
        </p:nvSpPr>
        <p:spPr>
          <a:xfrm>
            <a:off x="6403575" y="1152475"/>
            <a:ext cx="242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</a:rPr>
              <a:t>Professor</a:t>
            </a:r>
            <a:endParaRPr b="1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274E13"/>
              </a:buClr>
              <a:buSzPts val="1400"/>
              <a:buChar char="●"/>
            </a:pPr>
            <a:r>
              <a:rPr b="1" lang="en">
                <a:solidFill>
                  <a:srgbClr val="274E13"/>
                </a:solidFill>
              </a:rPr>
              <a:t>Can </a:t>
            </a:r>
            <a:endParaRPr b="1">
              <a:solidFill>
                <a:srgbClr val="274E13"/>
              </a:solidFill>
            </a:endParaRPr>
          </a:p>
          <a:p>
            <a:pPr indent="-311665" lvl="1" marL="914400" rtl="0" algn="l"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308"/>
              <a:buChar char="○"/>
            </a:pPr>
            <a:r>
              <a:rPr lang="en" sz="1308">
                <a:solidFill>
                  <a:srgbClr val="274E13"/>
                </a:solidFill>
              </a:rPr>
              <a:t>Create comments.</a:t>
            </a:r>
            <a:endParaRPr sz="1308">
              <a:solidFill>
                <a:srgbClr val="274E13"/>
              </a:solidFill>
            </a:endParaRPr>
          </a:p>
          <a:p>
            <a:pPr indent="-311665" lvl="1" marL="914400" rtl="0" algn="l"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308"/>
              <a:buChar char="○"/>
            </a:pPr>
            <a:r>
              <a:rPr lang="en" sz="1308">
                <a:solidFill>
                  <a:srgbClr val="274E13"/>
                </a:solidFill>
              </a:rPr>
              <a:t>Flag reviews and comments</a:t>
            </a:r>
            <a:endParaRPr sz="1308">
              <a:solidFill>
                <a:srgbClr val="274E13"/>
              </a:solidFill>
            </a:endParaRPr>
          </a:p>
          <a:p>
            <a:pPr indent="-311665" lvl="1" marL="914400" rtl="0" algn="l"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308"/>
              <a:buChar char="○"/>
            </a:pPr>
            <a:r>
              <a:rPr lang="en" sz="1308">
                <a:solidFill>
                  <a:srgbClr val="274E13"/>
                </a:solidFill>
              </a:rPr>
              <a:t>Edit and delete comments they made</a:t>
            </a:r>
            <a:endParaRPr sz="1308">
              <a:solidFill>
                <a:srgbClr val="274E13"/>
              </a:solidFill>
            </a:endParaRPr>
          </a:p>
          <a:p>
            <a:pPr indent="-311665" lvl="1" marL="914400" rtl="0" algn="l"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308"/>
              <a:buChar char="○"/>
            </a:pPr>
            <a:r>
              <a:rPr lang="en" sz="1308">
                <a:solidFill>
                  <a:srgbClr val="274E13"/>
                </a:solidFill>
              </a:rPr>
              <a:t>Pin reviews</a:t>
            </a:r>
            <a:endParaRPr sz="1308">
              <a:solidFill>
                <a:srgbClr val="274E1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400"/>
              <a:buChar char="●"/>
            </a:pPr>
            <a:r>
              <a:rPr b="1" lang="en">
                <a:solidFill>
                  <a:srgbClr val="CC0000"/>
                </a:solidFill>
              </a:rPr>
              <a:t>Can’t </a:t>
            </a:r>
            <a:endParaRPr b="1">
              <a:solidFill>
                <a:srgbClr val="CC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300"/>
              <a:buChar char="○"/>
            </a:pPr>
            <a:r>
              <a:rPr lang="en" sz="1300">
                <a:solidFill>
                  <a:srgbClr val="CC0000"/>
                </a:solidFill>
              </a:rPr>
              <a:t>Create, delete or edit reviews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239800" y="1152475"/>
            <a:ext cx="2747100" cy="35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</a:rPr>
              <a:t>Student</a:t>
            </a:r>
            <a:endParaRPr b="1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274E13"/>
              </a:buClr>
              <a:buSzPts val="1400"/>
              <a:buChar char="●"/>
            </a:pPr>
            <a:r>
              <a:rPr b="1" lang="en">
                <a:solidFill>
                  <a:srgbClr val="274E13"/>
                </a:solidFill>
              </a:rPr>
              <a:t>Can </a:t>
            </a:r>
            <a:endParaRPr b="1">
              <a:solidFill>
                <a:srgbClr val="274E13"/>
              </a:solidFill>
            </a:endParaRPr>
          </a:p>
          <a:p>
            <a:pPr indent="-311665" lvl="1" marL="914400" rtl="0" algn="l"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308"/>
              <a:buChar char="○"/>
            </a:pPr>
            <a:r>
              <a:rPr lang="en" sz="1308">
                <a:solidFill>
                  <a:srgbClr val="274E13"/>
                </a:solidFill>
              </a:rPr>
              <a:t>Create reviews and comments.</a:t>
            </a:r>
            <a:endParaRPr sz="1308">
              <a:solidFill>
                <a:srgbClr val="274E13"/>
              </a:solidFill>
            </a:endParaRPr>
          </a:p>
          <a:p>
            <a:pPr indent="-311665" lvl="1" marL="914400" rtl="0" algn="l"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308"/>
              <a:buChar char="○"/>
            </a:pPr>
            <a:r>
              <a:rPr lang="en" sz="1308">
                <a:solidFill>
                  <a:srgbClr val="274E13"/>
                </a:solidFill>
              </a:rPr>
              <a:t>Flag reviews and comments</a:t>
            </a:r>
            <a:endParaRPr sz="1308">
              <a:solidFill>
                <a:srgbClr val="274E13"/>
              </a:solidFill>
            </a:endParaRPr>
          </a:p>
          <a:p>
            <a:pPr indent="-311665" lvl="1" marL="914400" rtl="0" algn="l"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308"/>
              <a:buChar char="○"/>
            </a:pPr>
            <a:r>
              <a:rPr lang="en" sz="1308">
                <a:solidFill>
                  <a:srgbClr val="274E13"/>
                </a:solidFill>
              </a:rPr>
              <a:t>Edit and delete reviews and comments they made</a:t>
            </a:r>
            <a:endParaRPr sz="1308">
              <a:solidFill>
                <a:srgbClr val="274E1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400"/>
              <a:buChar char="●"/>
            </a:pPr>
            <a:r>
              <a:rPr b="1" lang="en">
                <a:solidFill>
                  <a:srgbClr val="CC0000"/>
                </a:solidFill>
              </a:rPr>
              <a:t>Can’t </a:t>
            </a:r>
            <a:endParaRPr b="1">
              <a:solidFill>
                <a:srgbClr val="CC0000"/>
              </a:solidFill>
            </a:endParaRPr>
          </a:p>
          <a:p>
            <a:pPr indent="-318015" lvl="1" marL="9144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408"/>
              <a:buChar char="○"/>
            </a:pPr>
            <a:r>
              <a:rPr lang="en" sz="1408">
                <a:solidFill>
                  <a:srgbClr val="CC0000"/>
                </a:solidFill>
              </a:rPr>
              <a:t>Delete or edit another student’s review or comment</a:t>
            </a:r>
            <a:endParaRPr sz="1408">
              <a:solidFill>
                <a:srgbClr val="CC0000"/>
              </a:solidFill>
            </a:endParaRPr>
          </a:p>
          <a:p>
            <a:pPr indent="-318015" lvl="1" marL="9144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408"/>
              <a:buChar char="○"/>
            </a:pPr>
            <a:r>
              <a:rPr lang="en" sz="1408">
                <a:solidFill>
                  <a:srgbClr val="CC0000"/>
                </a:solidFill>
              </a:rPr>
              <a:t>Pin reviews</a:t>
            </a:r>
            <a:endParaRPr sz="1408"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398075" y="4604075"/>
            <a:ext cx="832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</a:rPr>
              <a:t>All can read posts, comments, and change their own password</a:t>
            </a:r>
            <a:endParaRPr b="1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D85C6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>
                <a:solidFill>
                  <a:srgbClr val="00FF00"/>
                </a:solidFill>
              </a:rPr>
              <a:t>Homepage</a:t>
            </a:r>
            <a:endParaRPr b="1" sz="3020">
              <a:solidFill>
                <a:srgbClr val="00FF00"/>
              </a:solidFill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050" y="1094325"/>
            <a:ext cx="787588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D85C6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>
                <a:solidFill>
                  <a:srgbClr val="00FF00"/>
                </a:solidFill>
              </a:rPr>
              <a:t>Sign Up Page</a:t>
            </a:r>
            <a:endParaRPr b="1" sz="3020">
              <a:solidFill>
                <a:srgbClr val="00FF00"/>
              </a:solidFill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1" cy="3623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>
                <a:solidFill>
                  <a:srgbClr val="CC0000"/>
                </a:solidFill>
              </a:rPr>
              <a:t>New Review</a:t>
            </a:r>
            <a:endParaRPr b="1" sz="3020">
              <a:solidFill>
                <a:srgbClr val="CC0000"/>
              </a:solidFill>
            </a:endParaRPr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8526" y="1127075"/>
            <a:ext cx="5626924" cy="381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Header of Each Course Review</a:t>
            </a:r>
            <a:endParaRPr>
              <a:solidFill>
                <a:srgbClr val="0000FF"/>
              </a:solidFill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6025" y="1151175"/>
            <a:ext cx="485196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